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96" r:id="rId8"/>
    <p:sldId id="262" r:id="rId9"/>
    <p:sldId id="263" r:id="rId10"/>
    <p:sldId id="286" r:id="rId11"/>
    <p:sldId id="285" r:id="rId12"/>
    <p:sldId id="287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5" r:id="rId24"/>
    <p:sldId id="274" r:id="rId25"/>
    <p:sldId id="276" r:id="rId26"/>
    <p:sldId id="277" r:id="rId27"/>
    <p:sldId id="278" r:id="rId28"/>
    <p:sldId id="279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80" r:id="rId38"/>
    <p:sldId id="281" r:id="rId39"/>
    <p:sldId id="282" r:id="rId40"/>
    <p:sldId id="284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conte" initials="L" lastIdx="3" clrIdx="0">
    <p:extLst>
      <p:ext uri="{19B8F6BF-5375-455C-9EA6-DF929625EA0E}">
        <p15:presenceInfo xmlns:p15="http://schemas.microsoft.com/office/powerpoint/2012/main" userId="Lecon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8187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F3C74-85A0-47F3-A5C5-2CFF556C5221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FA0A84-9471-47C1-92C0-B324F0CB5C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411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A0A84-9471-47C1-92C0-B324F0CB5C6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254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A0A84-9471-47C1-92C0-B324F0CB5C6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5726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90B7E1-45F9-4A2C-86CC-1542606AD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B0C1314-0C96-4CB7-8167-5C736E58A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CB6721-19FA-42A7-8FF8-7A9E1CDF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15ACE1-32B3-4026-80B3-C19A9C88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96C0CE-B87A-4853-B5B8-B2C210BD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5949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659583-0EC4-4150-B0A1-6E5E9411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9472153-3B0C-453C-9144-B21A0DC90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035EFA-00A1-4DCC-BABB-85B3721A4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96241D-C405-4C78-9B06-8C7FE2107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16A6AD-CF35-4DBE-B37F-9DC2ECEC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300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7819962-2F61-4D7B-9835-D16A4BAB2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364A625-FC40-4D4E-AD0F-1247F2328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7AF128-FE6A-4899-955A-9F5B3B1C4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43905D-E84D-4D0C-9CEE-23630D47D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07CF53-F2FB-44C0-A369-3FDD2DB58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11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C2B4E5-8E5F-404A-9B56-503BF4B1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C9C7EC-78E7-45A8-9F6B-420237852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E02639-0A48-495F-BC62-85AA299C6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413145-DB40-47A8-A1B5-D337374B9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FBAA21-0443-4945-BB54-643BD971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9274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97BF44-6E40-472C-9DA9-D7AD9974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5782A4-3E93-4676-AAD6-5EB06D541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27F309-FB6E-4A1F-8487-B92AFE5B0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0C8A48-F217-4084-A9E1-31910B362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EADCDB-72A7-497B-BA0C-A4BD64DD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3992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906659-B7AF-4B60-A493-4546B1D8E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B80ACB-D467-41AB-A5C5-081F009CB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2F212E3-A200-4DA8-AEF8-627D53C1F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48A3576-8C5E-4769-832C-2FC1FFDF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CFEF458-B9AA-4A98-AB3A-5F5957E3A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41AE80B-33C1-4C66-83CE-0BAACB61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666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1A948E-1F1E-4893-8E1C-1C0CFBC55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A3FC40-0962-4F71-A856-CBC6B3BBC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2EDE2F6-6DEB-4C54-A98F-E1A798A88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F6E6EAE-3B71-45E7-BAB3-B6DCB96FA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CA0C93E-1AAF-468A-8D5D-17BEF0F1C6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C8D3CCD-822A-41AF-8DC2-B58460FF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35393D7-500C-4247-B1A9-CEFFB2C19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66A7820-FD93-41BB-9D33-30DCA578F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020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C0C4C0-EB6B-4678-B1E7-FBDF363EA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31CE21-F04E-4FD6-9F12-BDCB518B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EF5BCE-7423-4EC8-A2AA-949996E90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136D976-1552-4862-90B2-5C5A54998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797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8BD7B8E-E98F-473F-B559-35C98B150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5A2D763-C98D-448C-ACDF-00E8D35A3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7047FF-EBDE-4BC7-AE9A-84E557F43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8832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19163E-C4B5-4202-9576-80D7C35FC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256442-9FAA-47D4-8D69-B051EA64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B4981B9-6668-4DDF-979A-D7D37AA58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D4E2366-6938-4E6B-A565-736AEEC63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4DE1A3C-EED1-47AD-A706-46596DE1E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3D2FDA3-84D3-4FB6-9986-CE67A91E3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5638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C73DFA-C28B-426A-9720-C13CFF822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0B4E1D6-C335-4639-AF3C-3B27D10E14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EE2D961-0054-4107-9551-A90BE8C98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BB023DC-0A1D-4473-B672-3EF789C1D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2BA21F5-C293-4980-A695-F07348532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BB44A0-D81B-4729-B2BD-4A89A98D6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538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3F63BA7-EE1F-4C68-8178-3F2FA67B7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C58E9F1-AC2E-4D5C-B10A-4CA44D721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9BF548-CEB3-4F1F-82B2-F82A84A5F9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3333B-2875-4152-BB42-F2034B23FBC7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651477-F021-45B9-970E-9439FE158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53D654-ECCD-4951-B545-CE5FB7CAE3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698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92.222.76.60/app.php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E1C4A0-4C95-4303-99CE-44396AD420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Guess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character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9105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#Steins:gate⚙️ (Makise Kurisu) Christina [1798×3200] - Animewallpaper">
            <a:extLst>
              <a:ext uri="{FF2B5EF4-FFF2-40B4-BE49-F238E27FC236}">
                <a16:creationId xmlns:a16="http://schemas.microsoft.com/office/drawing/2014/main" id="{44E6D558-BA06-4D2A-ACB7-CF653015B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612" y="1295656"/>
            <a:ext cx="2399024" cy="42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de Geass, CC, by  creayus">
            <a:extLst>
              <a:ext uri="{FF2B5EF4-FFF2-40B4-BE49-F238E27FC236}">
                <a16:creationId xmlns:a16="http://schemas.microsoft.com/office/drawing/2014/main" id="{F30682E6-8199-46EA-9F4E-C1591C79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202" y="1301948"/>
            <a:ext cx="3073595" cy="42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m">
            <a:extLst>
              <a:ext uri="{FF2B5EF4-FFF2-40B4-BE49-F238E27FC236}">
                <a16:creationId xmlns:a16="http://schemas.microsoft.com/office/drawing/2014/main" id="{AE9FD4B9-F190-48DD-A539-FDAB6FDE2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4" y="1295656"/>
            <a:ext cx="2399024" cy="42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Dataset</a:t>
            </a:r>
            <a:endParaRPr lang="fr-FR" sz="32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Création du </a:t>
            </a:r>
            <a:r>
              <a:rPr lang="fr-FR" sz="4000" dirty="0" err="1"/>
              <a:t>dataset</a:t>
            </a:r>
            <a:endParaRPr lang="fr-FR" sz="4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Choisir les personnages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9EAED05-7444-48CE-B1DB-2B1FABD27F0F}"/>
              </a:ext>
            </a:extLst>
          </p:cNvPr>
          <p:cNvSpPr txBox="1"/>
          <p:nvPr/>
        </p:nvSpPr>
        <p:spPr>
          <a:xfrm>
            <a:off x="1521165" y="5562344"/>
            <a:ext cx="6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Rem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88A8785-1798-42FB-8A4E-E9F677EF88BC}"/>
              </a:ext>
            </a:extLst>
          </p:cNvPr>
          <p:cNvSpPr txBox="1"/>
          <p:nvPr/>
        </p:nvSpPr>
        <p:spPr>
          <a:xfrm>
            <a:off x="9940763" y="5562344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Makise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B62F1D-C5C8-4DC0-8661-5BA90B6F14A7}"/>
              </a:ext>
            </a:extLst>
          </p:cNvPr>
          <p:cNvSpPr txBox="1"/>
          <p:nvPr/>
        </p:nvSpPr>
        <p:spPr>
          <a:xfrm>
            <a:off x="5880236" y="556863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CC</a:t>
            </a:r>
          </a:p>
        </p:txBody>
      </p:sp>
    </p:spTree>
    <p:extLst>
      <p:ext uri="{BB962C8B-B14F-4D97-AF65-F5344CB8AC3E}">
        <p14:creationId xmlns:p14="http://schemas.microsoft.com/office/powerpoint/2010/main" val="1700537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Dataset</a:t>
            </a:r>
            <a:endParaRPr lang="fr-FR" sz="32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Création du </a:t>
            </a:r>
            <a:r>
              <a:rPr lang="fr-FR" sz="4000" dirty="0" err="1"/>
              <a:t>dataset</a:t>
            </a:r>
            <a:endParaRPr lang="fr-FR" sz="4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Choisir les personnages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Chercher des images</a:t>
            </a:r>
          </a:p>
        </p:txBody>
      </p:sp>
    </p:spTree>
    <p:extLst>
      <p:ext uri="{BB962C8B-B14F-4D97-AF65-F5344CB8AC3E}">
        <p14:creationId xmlns:p14="http://schemas.microsoft.com/office/powerpoint/2010/main" val="1130818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7DA5E84-7521-4FDF-B2E6-92E96CBCE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997" y="0"/>
            <a:ext cx="8864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42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Dataset</a:t>
            </a:r>
            <a:endParaRPr lang="fr-FR" sz="32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Création du </a:t>
            </a:r>
            <a:r>
              <a:rPr lang="fr-FR" sz="4000" dirty="0" err="1"/>
              <a:t>dataset</a:t>
            </a:r>
            <a:endParaRPr lang="fr-FR" sz="4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Choisir les personnages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Chercher des images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Trier ces images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92508B5-0B1F-4FED-A23D-8FB9DD9E3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084" y="1240858"/>
            <a:ext cx="3307759" cy="463086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1540AC6-B15A-4219-B131-807239C496F5}"/>
              </a:ext>
            </a:extLst>
          </p:cNvPr>
          <p:cNvSpPr txBox="1"/>
          <p:nvPr/>
        </p:nvSpPr>
        <p:spPr>
          <a:xfrm>
            <a:off x="10078581" y="5870437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CD50ACD-0FB6-4830-8620-B32594BC8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57" y="998290"/>
            <a:ext cx="3307759" cy="5116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C7F6B51-8B4E-4658-97D6-B4CFDDE2A930}"/>
              </a:ext>
            </a:extLst>
          </p:cNvPr>
          <p:cNvSpPr txBox="1"/>
          <p:nvPr/>
        </p:nvSpPr>
        <p:spPr>
          <a:xfrm>
            <a:off x="1729980" y="6114290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rgbClr val="92D05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681292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Dataset</a:t>
            </a:r>
            <a:endParaRPr lang="fr-FR" sz="32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Création du </a:t>
            </a:r>
            <a:r>
              <a:rPr lang="fr-FR" sz="4000" dirty="0" err="1"/>
              <a:t>dataset</a:t>
            </a:r>
            <a:endParaRPr lang="fr-FR" sz="4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Choisir les personnages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Chercher des images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Trier ces images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Normaliser ces images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B131FC4-8E6C-4BF9-B76A-6FEEB19B8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000" y="1127756"/>
            <a:ext cx="2761493" cy="460248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C3EA1C7-1BB8-446B-A26C-A905E129A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7" y="1293662"/>
            <a:ext cx="2071838" cy="125518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DF2B9EE-D8D7-4CAF-AF0E-8C8617FAF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32" y="3176445"/>
            <a:ext cx="2104313" cy="280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24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7C85F2-6E9B-407D-BFF8-CC551E9D17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</p:spTree>
    <p:extLst>
      <p:ext uri="{BB962C8B-B14F-4D97-AF65-F5344CB8AC3E}">
        <p14:creationId xmlns:p14="http://schemas.microsoft.com/office/powerpoint/2010/main" val="1611621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Modèle Linéaire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Principes</a:t>
            </a:r>
          </a:p>
        </p:txBody>
      </p:sp>
      <p:pic>
        <p:nvPicPr>
          <p:cNvPr id="8196" name="Picture 4" descr="1 Schéma d'une régression linéaire par un réseau de neurones ...">
            <a:extLst>
              <a:ext uri="{FF2B5EF4-FFF2-40B4-BE49-F238E27FC236}">
                <a16:creationId xmlns:a16="http://schemas.microsoft.com/office/drawing/2014/main" id="{68847D57-DB92-419F-9F43-93E65687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1875504"/>
            <a:ext cx="3767137" cy="31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854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Modèle Linéaire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Principes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Mise en pratique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11F1FC-EDA0-47E9-B018-D7D618A8C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7751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0EA9C72-E08C-4864-8640-8041A7FE4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916" y="6014"/>
            <a:ext cx="3102584" cy="203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CA649CA-AE9E-4C0C-A8B5-12DA9237B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4283457"/>
            <a:ext cx="36766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436047F-08C0-4571-A136-4BDDC7EFB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253" y="2361144"/>
            <a:ext cx="3168246" cy="203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34B457-9AE0-4DD2-A987-4DACA3054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253" y="4610100"/>
            <a:ext cx="3168246" cy="203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715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Modèle Linéaire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Principes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Mise en pratique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Amélioration</a:t>
            </a:r>
          </a:p>
        </p:txBody>
      </p:sp>
    </p:spTree>
    <p:extLst>
      <p:ext uri="{BB962C8B-B14F-4D97-AF65-F5344CB8AC3E}">
        <p14:creationId xmlns:p14="http://schemas.microsoft.com/office/powerpoint/2010/main" val="1257560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MLP</a:t>
            </a:r>
          </a:p>
          <a:p>
            <a:r>
              <a:rPr lang="fr-FR" sz="1800" dirty="0"/>
              <a:t>(</a:t>
            </a:r>
            <a:r>
              <a:rPr lang="fr-FR" sz="1800" dirty="0" err="1"/>
              <a:t>MultiLayer</a:t>
            </a:r>
            <a:r>
              <a:rPr lang="fr-FR" sz="1800" dirty="0"/>
              <a:t> Perceptron)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Modèle linéaire évolué</a:t>
            </a:r>
          </a:p>
        </p:txBody>
      </p:sp>
      <p:pic>
        <p:nvPicPr>
          <p:cNvPr id="9218" name="Picture 2" descr="Perceptron multicouche — Wikipédia">
            <a:extLst>
              <a:ext uri="{FF2B5EF4-FFF2-40B4-BE49-F238E27FC236}">
                <a16:creationId xmlns:a16="http://schemas.microsoft.com/office/drawing/2014/main" id="{8D19CB7B-353E-4B66-A8EB-51691256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082268"/>
            <a:ext cx="3480561" cy="269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212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4D51A1-63DE-4141-9C4F-44019FE7D4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Problématique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73D08A-5D68-4334-AE98-EA35B4B06E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Différencier des personnages sur une image</a:t>
            </a:r>
          </a:p>
        </p:txBody>
      </p:sp>
    </p:spTree>
    <p:extLst>
      <p:ext uri="{BB962C8B-B14F-4D97-AF65-F5344CB8AC3E}">
        <p14:creationId xmlns:p14="http://schemas.microsoft.com/office/powerpoint/2010/main" val="337704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MLP</a:t>
            </a:r>
          </a:p>
          <a:p>
            <a:r>
              <a:rPr lang="fr-FR" sz="1800" dirty="0"/>
              <a:t>(</a:t>
            </a:r>
            <a:r>
              <a:rPr lang="fr-FR" sz="1800" dirty="0" err="1"/>
              <a:t>MultiLayer</a:t>
            </a:r>
            <a:r>
              <a:rPr lang="fr-FR" sz="1800" dirty="0"/>
              <a:t> Perceptron)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Modèle linéaire évolué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Mise en pratique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931C6C5-2F20-4FFF-903C-2DDB33502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7751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1FA905E7-5D7A-414B-BA4E-6BAAC78C8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689" y="40132"/>
            <a:ext cx="3141742" cy="206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82B6330-B9EF-457F-8FD3-14F4C24CA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4283457"/>
            <a:ext cx="36766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>
            <a:extLst>
              <a:ext uri="{FF2B5EF4-FFF2-40B4-BE49-F238E27FC236}">
                <a16:creationId xmlns:a16="http://schemas.microsoft.com/office/drawing/2014/main" id="{D57873F0-B3C7-46E8-A248-D39946E0B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689" y="2376640"/>
            <a:ext cx="3141742" cy="201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F51128-5C1A-425C-B289-88710DE9F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689" y="4627128"/>
            <a:ext cx="3141742" cy="201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55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RBF</a:t>
            </a:r>
          </a:p>
          <a:p>
            <a:r>
              <a:rPr lang="fr-FR" sz="1800" dirty="0"/>
              <a:t>(Radial Basic </a:t>
            </a:r>
            <a:r>
              <a:rPr lang="fr-FR" sz="1800" dirty="0" err="1"/>
              <a:t>Function</a:t>
            </a:r>
            <a:r>
              <a:rPr lang="fr-FR" sz="1800" dirty="0"/>
              <a:t>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Principes</a:t>
            </a:r>
          </a:p>
        </p:txBody>
      </p:sp>
      <p:pic>
        <p:nvPicPr>
          <p:cNvPr id="10242" name="Picture 2" descr="Test Run - réseaux fonction radiale de base pour les programmeurs ...">
            <a:extLst>
              <a:ext uri="{FF2B5EF4-FFF2-40B4-BE49-F238E27FC236}">
                <a16:creationId xmlns:a16="http://schemas.microsoft.com/office/drawing/2014/main" id="{894671AD-9772-4494-A80A-ABDF34107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709737"/>
            <a:ext cx="4041002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115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RBF</a:t>
            </a:r>
          </a:p>
          <a:p>
            <a:r>
              <a:rPr lang="fr-FR" sz="1800" dirty="0"/>
              <a:t>(Radial Basic </a:t>
            </a:r>
            <a:r>
              <a:rPr lang="fr-FR" sz="1800" dirty="0" err="1"/>
              <a:t>Function</a:t>
            </a:r>
            <a:r>
              <a:rPr lang="fr-FR" sz="1800" dirty="0"/>
              <a:t>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Principes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Mise en pratique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F36280-6222-4F41-842B-FE0A121E2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7751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98B09F5-D819-40EF-B73B-E391B1156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552" y="1367751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025B9A-8860-4EA5-B1BE-484913225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4283457"/>
            <a:ext cx="36766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AA1F680-9F1E-431F-92AA-C23547C59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393" y="4283457"/>
            <a:ext cx="36766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502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RBF</a:t>
            </a:r>
          </a:p>
          <a:p>
            <a:r>
              <a:rPr lang="fr-FR" sz="1800" dirty="0"/>
              <a:t>(Radial Basic </a:t>
            </a:r>
            <a:r>
              <a:rPr lang="fr-FR" sz="1800" dirty="0" err="1"/>
              <a:t>Function</a:t>
            </a:r>
            <a:r>
              <a:rPr lang="fr-FR" sz="1800" dirty="0"/>
              <a:t>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Principes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Mise en pratique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Amélioration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E4FD14-3994-40AA-A2A3-7EA899AD9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392" y="4288564"/>
            <a:ext cx="36766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826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SVM</a:t>
            </a:r>
          </a:p>
          <a:p>
            <a:r>
              <a:rPr lang="fr-FR" sz="1800" dirty="0"/>
              <a:t>(Support </a:t>
            </a:r>
            <a:r>
              <a:rPr lang="fr-FR" sz="1800" dirty="0" err="1"/>
              <a:t>Vector</a:t>
            </a:r>
            <a:r>
              <a:rPr lang="fr-FR" sz="1800" dirty="0"/>
              <a:t> Machine) (Séparateurs à Vaste Marge)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Principes</a:t>
            </a:r>
          </a:p>
        </p:txBody>
      </p:sp>
      <p:pic>
        <p:nvPicPr>
          <p:cNvPr id="11266" name="Picture 2" descr="Machine à vecteurs de support — Wikipédia">
            <a:extLst>
              <a:ext uri="{FF2B5EF4-FFF2-40B4-BE49-F238E27FC236}">
                <a16:creationId xmlns:a16="http://schemas.microsoft.com/office/drawing/2014/main" id="{7101B623-DB04-4787-8D36-55196B760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895725"/>
            <a:ext cx="381000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596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SVM</a:t>
            </a:r>
          </a:p>
          <a:p>
            <a:r>
              <a:rPr lang="fr-FR" sz="1800" dirty="0"/>
              <a:t>(Support </a:t>
            </a:r>
            <a:r>
              <a:rPr lang="fr-FR" sz="1800" dirty="0" err="1"/>
              <a:t>Vector</a:t>
            </a:r>
            <a:r>
              <a:rPr lang="fr-FR" sz="1800" dirty="0"/>
              <a:t> Machine) (Séparateurs à Vaste Marge)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Principes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Mise en pratique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64271C4-40B0-4C05-A039-21849E16A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7751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AE44913-2122-4EBD-8E7E-1F34D31D2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552" y="1367751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23652-923E-4FD3-A2E6-6FDD30421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4283457"/>
            <a:ext cx="36766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DD4E8A-ED8C-4C30-81A7-0BFE0BCDC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781" y="4283457"/>
            <a:ext cx="36766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210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SVM</a:t>
            </a:r>
          </a:p>
          <a:p>
            <a:r>
              <a:rPr lang="fr-FR" sz="1800" dirty="0"/>
              <a:t>(Support </a:t>
            </a:r>
            <a:r>
              <a:rPr lang="fr-FR" sz="1800" dirty="0" err="1"/>
              <a:t>Vector</a:t>
            </a:r>
            <a:r>
              <a:rPr lang="fr-FR" sz="1800" dirty="0"/>
              <a:t> Machine) (Séparateurs à Vaste Marge)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Principes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Mise en pratique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Amélioration</a:t>
            </a:r>
          </a:p>
        </p:txBody>
      </p:sp>
    </p:spTree>
    <p:extLst>
      <p:ext uri="{BB962C8B-B14F-4D97-AF65-F5344CB8AC3E}">
        <p14:creationId xmlns:p14="http://schemas.microsoft.com/office/powerpoint/2010/main" val="847336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9BB349-F861-4661-AC45-B72E649DFB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Mise en Application</a:t>
            </a:r>
          </a:p>
        </p:txBody>
      </p:sp>
    </p:spTree>
    <p:extLst>
      <p:ext uri="{BB962C8B-B14F-4D97-AF65-F5344CB8AC3E}">
        <p14:creationId xmlns:p14="http://schemas.microsoft.com/office/powerpoint/2010/main" val="3918563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Mise en application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MLP</a:t>
            </a:r>
            <a:endParaRPr lang="fr-FR" sz="1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Application au </a:t>
            </a:r>
            <a:r>
              <a:rPr lang="fr-FR" sz="3200" dirty="0" err="1"/>
              <a:t>Dataset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253310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Mise en application - MLP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A4EFE49-1E4C-4161-9EAC-71CE23890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3175"/>
            <a:ext cx="5852172" cy="438912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95EE034-7512-42F5-A4D4-6696F661208B}"/>
              </a:ext>
            </a:extLst>
          </p:cNvPr>
          <p:cNvSpPr txBox="1"/>
          <p:nvPr/>
        </p:nvSpPr>
        <p:spPr>
          <a:xfrm>
            <a:off x="864066" y="1473175"/>
            <a:ext cx="35457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 : </a:t>
            </a:r>
          </a:p>
          <a:p>
            <a:r>
              <a:rPr lang="en-US" dirty="0"/>
              <a:t>    [768, 128, 3]</a:t>
            </a:r>
          </a:p>
          <a:p>
            <a:r>
              <a:rPr lang="en-US" dirty="0"/>
              <a:t>    alpha : 0.01</a:t>
            </a:r>
          </a:p>
          <a:p>
            <a:r>
              <a:rPr lang="en-US" dirty="0"/>
              <a:t>    iteration : 40</a:t>
            </a:r>
          </a:p>
          <a:p>
            <a:r>
              <a:rPr lang="en-US" dirty="0"/>
              <a:t>    shuffle : True</a:t>
            </a:r>
          </a:p>
          <a:p>
            <a:r>
              <a:rPr lang="en-US" dirty="0"/>
              <a:t>    train all samples every loop : True</a:t>
            </a:r>
          </a:p>
          <a:p>
            <a:r>
              <a:rPr lang="en-US" dirty="0"/>
              <a:t>    images size : 16x16</a:t>
            </a:r>
            <a:endParaRPr lang="fr-FR" dirty="0"/>
          </a:p>
        </p:txBody>
      </p:sp>
      <p:graphicFrame>
        <p:nvGraphicFramePr>
          <p:cNvPr id="15" name="Tableau 15">
            <a:extLst>
              <a:ext uri="{FF2B5EF4-FFF2-40B4-BE49-F238E27FC236}">
                <a16:creationId xmlns:a16="http://schemas.microsoft.com/office/drawing/2014/main" id="{51C3B15F-EAAE-4D89-A413-D5322260E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333428"/>
              </p:ext>
            </p:extLst>
          </p:nvPr>
        </p:nvGraphicFramePr>
        <p:xfrm>
          <a:off x="864067" y="3979385"/>
          <a:ext cx="354571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905">
                  <a:extLst>
                    <a:ext uri="{9D8B030D-6E8A-4147-A177-3AD203B41FA5}">
                      <a16:colId xmlns:a16="http://schemas.microsoft.com/office/drawing/2014/main" val="431374369"/>
                    </a:ext>
                  </a:extLst>
                </a:gridCol>
                <a:gridCol w="1181905">
                  <a:extLst>
                    <a:ext uri="{9D8B030D-6E8A-4147-A177-3AD203B41FA5}">
                      <a16:colId xmlns:a16="http://schemas.microsoft.com/office/drawing/2014/main" val="2613576292"/>
                    </a:ext>
                  </a:extLst>
                </a:gridCol>
                <a:gridCol w="1181905">
                  <a:extLst>
                    <a:ext uri="{9D8B030D-6E8A-4147-A177-3AD203B41FA5}">
                      <a16:colId xmlns:a16="http://schemas.microsoft.com/office/drawing/2014/main" val="418729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1432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117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540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263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1147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220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6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319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364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1132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58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268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72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075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194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1466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Problématique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Créer un algorithme capable de reconnaitre les personnages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Méthode triviale</a:t>
            </a:r>
          </a:p>
        </p:txBody>
      </p:sp>
    </p:spTree>
    <p:extLst>
      <p:ext uri="{BB962C8B-B14F-4D97-AF65-F5344CB8AC3E}">
        <p14:creationId xmlns:p14="http://schemas.microsoft.com/office/powerpoint/2010/main" val="3685499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Mise en application - MLP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5EE034-7512-42F5-A4D4-6696F661208B}"/>
              </a:ext>
            </a:extLst>
          </p:cNvPr>
          <p:cNvSpPr txBox="1"/>
          <p:nvPr/>
        </p:nvSpPr>
        <p:spPr>
          <a:xfrm>
            <a:off x="864066" y="1473175"/>
            <a:ext cx="35457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 : </a:t>
            </a:r>
          </a:p>
          <a:p>
            <a:r>
              <a:rPr lang="en-US" dirty="0"/>
              <a:t>    [768, 128, 3]</a:t>
            </a:r>
          </a:p>
          <a:p>
            <a:r>
              <a:rPr lang="en-US" dirty="0"/>
              <a:t>    alpha : 0.001</a:t>
            </a:r>
          </a:p>
          <a:p>
            <a:r>
              <a:rPr lang="en-US" dirty="0"/>
              <a:t>    iteration : 40</a:t>
            </a:r>
          </a:p>
          <a:p>
            <a:r>
              <a:rPr lang="en-US" dirty="0"/>
              <a:t>    shuffle : True</a:t>
            </a:r>
          </a:p>
          <a:p>
            <a:r>
              <a:rPr lang="en-US" dirty="0"/>
              <a:t>    train all samples every loop : True</a:t>
            </a:r>
          </a:p>
          <a:p>
            <a:r>
              <a:rPr lang="en-US" dirty="0"/>
              <a:t>    images size : 16x16</a:t>
            </a:r>
            <a:endParaRPr lang="fr-FR" dirty="0"/>
          </a:p>
        </p:txBody>
      </p:sp>
      <p:graphicFrame>
        <p:nvGraphicFramePr>
          <p:cNvPr id="15" name="Tableau 15">
            <a:extLst>
              <a:ext uri="{FF2B5EF4-FFF2-40B4-BE49-F238E27FC236}">
                <a16:creationId xmlns:a16="http://schemas.microsoft.com/office/drawing/2014/main" id="{51C3B15F-EAAE-4D89-A413-D5322260E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928981"/>
              </p:ext>
            </p:extLst>
          </p:nvPr>
        </p:nvGraphicFramePr>
        <p:xfrm>
          <a:off x="864067" y="3979385"/>
          <a:ext cx="354571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905">
                  <a:extLst>
                    <a:ext uri="{9D8B030D-6E8A-4147-A177-3AD203B41FA5}">
                      <a16:colId xmlns:a16="http://schemas.microsoft.com/office/drawing/2014/main" val="431374369"/>
                    </a:ext>
                  </a:extLst>
                </a:gridCol>
                <a:gridCol w="1181905">
                  <a:extLst>
                    <a:ext uri="{9D8B030D-6E8A-4147-A177-3AD203B41FA5}">
                      <a16:colId xmlns:a16="http://schemas.microsoft.com/office/drawing/2014/main" val="2613576292"/>
                    </a:ext>
                  </a:extLst>
                </a:gridCol>
                <a:gridCol w="1181905">
                  <a:extLst>
                    <a:ext uri="{9D8B030D-6E8A-4147-A177-3AD203B41FA5}">
                      <a16:colId xmlns:a16="http://schemas.microsoft.com/office/drawing/2014/main" val="418729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807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957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540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1356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272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6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338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1477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58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268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72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075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194929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96CC2402-8D5E-4AA5-84DC-71CBED796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317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99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Mise en application - MLP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5EE034-7512-42F5-A4D4-6696F661208B}"/>
              </a:ext>
            </a:extLst>
          </p:cNvPr>
          <p:cNvSpPr txBox="1"/>
          <p:nvPr/>
        </p:nvSpPr>
        <p:spPr>
          <a:xfrm>
            <a:off x="864066" y="1473175"/>
            <a:ext cx="35457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 : </a:t>
            </a:r>
          </a:p>
          <a:p>
            <a:r>
              <a:rPr lang="en-US" dirty="0"/>
              <a:t>    [3072, 256, 256, 3]</a:t>
            </a:r>
          </a:p>
          <a:p>
            <a:r>
              <a:rPr lang="en-US" dirty="0"/>
              <a:t>    alpha : 0.0005</a:t>
            </a:r>
          </a:p>
          <a:p>
            <a:r>
              <a:rPr lang="en-US" dirty="0"/>
              <a:t>    iteration : 120</a:t>
            </a:r>
          </a:p>
          <a:p>
            <a:r>
              <a:rPr lang="en-US" dirty="0"/>
              <a:t>    shuffle : True</a:t>
            </a:r>
          </a:p>
          <a:p>
            <a:r>
              <a:rPr lang="en-US" dirty="0"/>
              <a:t>    train all samples every loop : True</a:t>
            </a:r>
          </a:p>
          <a:p>
            <a:r>
              <a:rPr lang="en-US" dirty="0"/>
              <a:t>    images size : 32x32</a:t>
            </a:r>
            <a:endParaRPr lang="fr-FR" dirty="0"/>
          </a:p>
        </p:txBody>
      </p:sp>
      <p:graphicFrame>
        <p:nvGraphicFramePr>
          <p:cNvPr id="15" name="Tableau 15">
            <a:extLst>
              <a:ext uri="{FF2B5EF4-FFF2-40B4-BE49-F238E27FC236}">
                <a16:creationId xmlns:a16="http://schemas.microsoft.com/office/drawing/2014/main" id="{51C3B15F-EAAE-4D89-A413-D5322260E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828369"/>
              </p:ext>
            </p:extLst>
          </p:nvPr>
        </p:nvGraphicFramePr>
        <p:xfrm>
          <a:off x="864067" y="3979385"/>
          <a:ext cx="354571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905">
                  <a:extLst>
                    <a:ext uri="{9D8B030D-6E8A-4147-A177-3AD203B41FA5}">
                      <a16:colId xmlns:a16="http://schemas.microsoft.com/office/drawing/2014/main" val="431374369"/>
                    </a:ext>
                  </a:extLst>
                </a:gridCol>
                <a:gridCol w="1181905">
                  <a:extLst>
                    <a:ext uri="{9D8B030D-6E8A-4147-A177-3AD203B41FA5}">
                      <a16:colId xmlns:a16="http://schemas.microsoft.com/office/drawing/2014/main" val="2613576292"/>
                    </a:ext>
                  </a:extLst>
                </a:gridCol>
                <a:gridCol w="1181905">
                  <a:extLst>
                    <a:ext uri="{9D8B030D-6E8A-4147-A177-3AD203B41FA5}">
                      <a16:colId xmlns:a16="http://schemas.microsoft.com/office/drawing/2014/main" val="418729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1287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85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540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106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1083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115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6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1272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58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268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72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075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194929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297E2887-9FB0-4C4D-AC80-9FD7D6543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317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00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Mise en application - MLP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5EE034-7512-42F5-A4D4-6696F661208B}"/>
              </a:ext>
            </a:extLst>
          </p:cNvPr>
          <p:cNvSpPr txBox="1"/>
          <p:nvPr/>
        </p:nvSpPr>
        <p:spPr>
          <a:xfrm>
            <a:off x="864066" y="1473175"/>
            <a:ext cx="35457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 : </a:t>
            </a:r>
          </a:p>
          <a:p>
            <a:r>
              <a:rPr lang="en-US" dirty="0"/>
              <a:t>    [3072, 300, 300, 3]</a:t>
            </a:r>
          </a:p>
          <a:p>
            <a:r>
              <a:rPr lang="en-US" dirty="0"/>
              <a:t>    alpha : 0.0008</a:t>
            </a:r>
          </a:p>
          <a:p>
            <a:r>
              <a:rPr lang="en-US" dirty="0"/>
              <a:t>    iteration : 140</a:t>
            </a:r>
          </a:p>
          <a:p>
            <a:r>
              <a:rPr lang="en-US" dirty="0"/>
              <a:t>    shuffle : True</a:t>
            </a:r>
          </a:p>
          <a:p>
            <a:r>
              <a:rPr lang="en-US" dirty="0"/>
              <a:t>    train all samples every loop : True</a:t>
            </a:r>
          </a:p>
          <a:p>
            <a:r>
              <a:rPr lang="en-US" dirty="0"/>
              <a:t>    images size : 32x32</a:t>
            </a:r>
            <a:endParaRPr lang="fr-FR" dirty="0"/>
          </a:p>
        </p:txBody>
      </p:sp>
      <p:graphicFrame>
        <p:nvGraphicFramePr>
          <p:cNvPr id="15" name="Tableau 15">
            <a:extLst>
              <a:ext uri="{FF2B5EF4-FFF2-40B4-BE49-F238E27FC236}">
                <a16:creationId xmlns:a16="http://schemas.microsoft.com/office/drawing/2014/main" id="{51C3B15F-EAAE-4D89-A413-D5322260E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884249"/>
              </p:ext>
            </p:extLst>
          </p:nvPr>
        </p:nvGraphicFramePr>
        <p:xfrm>
          <a:off x="864067" y="3979385"/>
          <a:ext cx="354571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905">
                  <a:extLst>
                    <a:ext uri="{9D8B030D-6E8A-4147-A177-3AD203B41FA5}">
                      <a16:colId xmlns:a16="http://schemas.microsoft.com/office/drawing/2014/main" val="431374369"/>
                    </a:ext>
                  </a:extLst>
                </a:gridCol>
                <a:gridCol w="1181905">
                  <a:extLst>
                    <a:ext uri="{9D8B030D-6E8A-4147-A177-3AD203B41FA5}">
                      <a16:colId xmlns:a16="http://schemas.microsoft.com/office/drawing/2014/main" val="2613576292"/>
                    </a:ext>
                  </a:extLst>
                </a:gridCol>
                <a:gridCol w="1181905">
                  <a:extLst>
                    <a:ext uri="{9D8B030D-6E8A-4147-A177-3AD203B41FA5}">
                      <a16:colId xmlns:a16="http://schemas.microsoft.com/office/drawing/2014/main" val="418729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1696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59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540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68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1563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6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1693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58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268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107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72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93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075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194929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445DCB78-0649-482B-BE42-46A255164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317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54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Mise en application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MLP</a:t>
            </a:r>
            <a:endParaRPr lang="fr-FR" sz="1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Application au </a:t>
            </a:r>
            <a:r>
              <a:rPr lang="fr-FR" sz="3200" dirty="0" err="1"/>
              <a:t>Dataset</a:t>
            </a:r>
            <a:endParaRPr lang="fr-FR" sz="3200" dirty="0"/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Comparatif </a:t>
            </a:r>
            <a:r>
              <a:rPr lang="fr-FR" sz="3200" dirty="0" err="1"/>
              <a:t>Keras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697201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Mise en application - MLP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5EE034-7512-42F5-A4D4-6696F661208B}"/>
              </a:ext>
            </a:extLst>
          </p:cNvPr>
          <p:cNvSpPr txBox="1"/>
          <p:nvPr/>
        </p:nvSpPr>
        <p:spPr>
          <a:xfrm>
            <a:off x="6096000" y="254675"/>
            <a:ext cx="35457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 : </a:t>
            </a:r>
          </a:p>
          <a:p>
            <a:r>
              <a:rPr lang="en-US" dirty="0"/>
              <a:t>    [3072, 256, 256, 3]</a:t>
            </a:r>
          </a:p>
          <a:p>
            <a:r>
              <a:rPr lang="en-US" dirty="0"/>
              <a:t>    alpha : 0.001</a:t>
            </a:r>
          </a:p>
          <a:p>
            <a:r>
              <a:rPr lang="en-US" dirty="0"/>
              <a:t>    iteration : 160</a:t>
            </a:r>
          </a:p>
          <a:p>
            <a:r>
              <a:rPr lang="en-US" dirty="0"/>
              <a:t>    shuffle : True</a:t>
            </a:r>
          </a:p>
          <a:p>
            <a:r>
              <a:rPr lang="en-US" dirty="0"/>
              <a:t>    train all samples every loop : True</a:t>
            </a:r>
          </a:p>
          <a:p>
            <a:r>
              <a:rPr lang="en-US" dirty="0"/>
              <a:t>    images size : 32x32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8035ECA-70E8-4D64-85B8-19F57195E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74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Mise en application - MLP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5EE034-7512-42F5-A4D4-6696F661208B}"/>
              </a:ext>
            </a:extLst>
          </p:cNvPr>
          <p:cNvSpPr txBox="1"/>
          <p:nvPr/>
        </p:nvSpPr>
        <p:spPr>
          <a:xfrm>
            <a:off x="6096000" y="254675"/>
            <a:ext cx="35457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 : </a:t>
            </a:r>
          </a:p>
          <a:p>
            <a:r>
              <a:rPr lang="en-US" dirty="0"/>
              <a:t>    [768, 128, 128, 3]</a:t>
            </a:r>
          </a:p>
          <a:p>
            <a:r>
              <a:rPr lang="en-US" dirty="0"/>
              <a:t>    alpha : 0.0006</a:t>
            </a:r>
          </a:p>
          <a:p>
            <a:r>
              <a:rPr lang="en-US" dirty="0"/>
              <a:t>    iteration : 80</a:t>
            </a:r>
          </a:p>
          <a:p>
            <a:r>
              <a:rPr lang="en-US" dirty="0"/>
              <a:t>    shuffle : True</a:t>
            </a:r>
          </a:p>
          <a:p>
            <a:r>
              <a:rPr lang="en-US" dirty="0"/>
              <a:t>    train all samples every loop : True</a:t>
            </a:r>
          </a:p>
          <a:p>
            <a:r>
              <a:rPr lang="en-US" dirty="0"/>
              <a:t>    images size : 16x16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84D1335-1575-4DC2-BB54-546CFE756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18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Mise en application - MLP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5EE034-7512-42F5-A4D4-6696F661208B}"/>
              </a:ext>
            </a:extLst>
          </p:cNvPr>
          <p:cNvSpPr txBox="1"/>
          <p:nvPr/>
        </p:nvSpPr>
        <p:spPr>
          <a:xfrm>
            <a:off x="6096000" y="254675"/>
            <a:ext cx="35457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 : </a:t>
            </a:r>
          </a:p>
          <a:p>
            <a:r>
              <a:rPr lang="en-US" dirty="0"/>
              <a:t>    [3072, 64, 64, 3]</a:t>
            </a:r>
          </a:p>
          <a:p>
            <a:r>
              <a:rPr lang="en-US" dirty="0"/>
              <a:t>    alpha : 0.001</a:t>
            </a:r>
          </a:p>
          <a:p>
            <a:r>
              <a:rPr lang="en-US" dirty="0"/>
              <a:t>    iteration : 40</a:t>
            </a:r>
          </a:p>
          <a:p>
            <a:r>
              <a:rPr lang="en-US" dirty="0"/>
              <a:t>    shuffle : True</a:t>
            </a:r>
          </a:p>
          <a:p>
            <a:r>
              <a:rPr lang="en-US" dirty="0"/>
              <a:t>    train all samples every loop : True</a:t>
            </a:r>
          </a:p>
          <a:p>
            <a:r>
              <a:rPr lang="en-US" dirty="0"/>
              <a:t>    images size : 32x32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1306949-4DB0-459B-B3C4-44427EFC9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81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264EFD-4884-4DC3-8BC6-9CC7CB336D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Application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68FCA1C-5079-44D3-96A0-D2DAD67EA6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Guess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character</a:t>
            </a:r>
            <a:endParaRPr lang="fr-FR" dirty="0"/>
          </a:p>
          <a:p>
            <a:r>
              <a:rPr lang="fr-FR" dirty="0">
                <a:hlinkClick r:id="rId2"/>
              </a:rPr>
              <a:t>http://92.222.76.60/app.php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9090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Application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Fonctionnement</a:t>
            </a:r>
            <a:endParaRPr lang="fr-FR" sz="1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Technos utilisées</a:t>
            </a:r>
          </a:p>
        </p:txBody>
      </p:sp>
    </p:spTree>
    <p:extLst>
      <p:ext uri="{BB962C8B-B14F-4D97-AF65-F5344CB8AC3E}">
        <p14:creationId xmlns:p14="http://schemas.microsoft.com/office/powerpoint/2010/main" val="1367346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Application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Fonctionnement</a:t>
            </a:r>
            <a:endParaRPr lang="fr-FR" sz="1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Technos utilisées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Démo</a:t>
            </a:r>
          </a:p>
        </p:txBody>
      </p:sp>
    </p:spTree>
    <p:extLst>
      <p:ext uri="{BB962C8B-B14F-4D97-AF65-F5344CB8AC3E}">
        <p14:creationId xmlns:p14="http://schemas.microsoft.com/office/powerpoint/2010/main" val="2844918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Problématique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Créer un algorithme capable de reconnaitre les personnages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strike="sngStrike" dirty="0"/>
              <a:t>Méthode triviale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Machine </a:t>
            </a:r>
            <a:r>
              <a:rPr lang="fr-FR" sz="3200" dirty="0" err="1"/>
              <a:t>learning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593214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6A24FE-B8DB-409B-BDD7-6BA9677CE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Bilan</a:t>
            </a:r>
          </a:p>
        </p:txBody>
      </p:sp>
    </p:spTree>
    <p:extLst>
      <p:ext uri="{BB962C8B-B14F-4D97-AF65-F5344CB8AC3E}">
        <p14:creationId xmlns:p14="http://schemas.microsoft.com/office/powerpoint/2010/main" val="931811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41C7BE-389D-43B1-B017-C51387756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Réflexion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B01A970-E891-4DD1-BE4E-D011D127E0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Comment faire ?</a:t>
            </a:r>
          </a:p>
        </p:txBody>
      </p:sp>
    </p:spTree>
    <p:extLst>
      <p:ext uri="{BB962C8B-B14F-4D97-AF65-F5344CB8AC3E}">
        <p14:creationId xmlns:p14="http://schemas.microsoft.com/office/powerpoint/2010/main" val="3145241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Réflexion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Fonctionnement du machine </a:t>
            </a:r>
            <a:r>
              <a:rPr lang="fr-FR" sz="4000" dirty="0" err="1"/>
              <a:t>learning</a:t>
            </a:r>
            <a:endParaRPr lang="fr-FR" sz="4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Des data et des calculs</a:t>
            </a:r>
          </a:p>
        </p:txBody>
      </p:sp>
    </p:spTree>
    <p:extLst>
      <p:ext uri="{BB962C8B-B14F-4D97-AF65-F5344CB8AC3E}">
        <p14:creationId xmlns:p14="http://schemas.microsoft.com/office/powerpoint/2010/main" val="3864869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Réflexion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Fonctionnement du machine </a:t>
            </a:r>
            <a:r>
              <a:rPr lang="fr-FR" sz="4000" dirty="0" err="1"/>
              <a:t>learning</a:t>
            </a:r>
            <a:endParaRPr lang="fr-FR" sz="4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Des data et des calculs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Technos utilisées</a:t>
            </a:r>
          </a:p>
        </p:txBody>
      </p:sp>
    </p:spTree>
    <p:extLst>
      <p:ext uri="{BB962C8B-B14F-4D97-AF65-F5344CB8AC3E}">
        <p14:creationId xmlns:p14="http://schemas.microsoft.com/office/powerpoint/2010/main" val="2441708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F2672-A6F6-4ADD-8079-639C1996D9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8396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Dataset</a:t>
            </a:r>
            <a:endParaRPr lang="fr-FR" sz="32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Création du </a:t>
            </a:r>
            <a:r>
              <a:rPr lang="fr-FR" sz="4000" dirty="0" err="1"/>
              <a:t>dataset</a:t>
            </a:r>
            <a:endParaRPr lang="fr-FR" sz="4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Choisir les personnages</a:t>
            </a:r>
          </a:p>
        </p:txBody>
      </p:sp>
    </p:spTree>
    <p:extLst>
      <p:ext uri="{BB962C8B-B14F-4D97-AF65-F5344CB8AC3E}">
        <p14:creationId xmlns:p14="http://schemas.microsoft.com/office/powerpoint/2010/main" val="61325874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644</Words>
  <Application>Microsoft Office PowerPoint</Application>
  <PresentationFormat>Grand écran</PresentationFormat>
  <Paragraphs>247</Paragraphs>
  <Slides>40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Wingdings</vt:lpstr>
      <vt:lpstr>Thème Office</vt:lpstr>
      <vt:lpstr>Guess my character</vt:lpstr>
      <vt:lpstr>Problématique</vt:lpstr>
      <vt:lpstr>Problématique</vt:lpstr>
      <vt:lpstr>Problématique</vt:lpstr>
      <vt:lpstr>Réflexion</vt:lpstr>
      <vt:lpstr>Réflexion</vt:lpstr>
      <vt:lpstr>Réflexion</vt:lpstr>
      <vt:lpstr>Dataset</vt:lpstr>
      <vt:lpstr>Dataset</vt:lpstr>
      <vt:lpstr>Dataset</vt:lpstr>
      <vt:lpstr>Dataset</vt:lpstr>
      <vt:lpstr>Présentation PowerPoint</vt:lpstr>
      <vt:lpstr>Dataset</vt:lpstr>
      <vt:lpstr>Dataset</vt:lpstr>
      <vt:lpstr>Implémentation</vt:lpstr>
      <vt:lpstr>Implémentation</vt:lpstr>
      <vt:lpstr>Implémentation</vt:lpstr>
      <vt:lpstr>Implémentation</vt:lpstr>
      <vt:lpstr>Implémentation</vt:lpstr>
      <vt:lpstr>Implémentation</vt:lpstr>
      <vt:lpstr>Implémentation</vt:lpstr>
      <vt:lpstr>Implémentation</vt:lpstr>
      <vt:lpstr>Implémentation</vt:lpstr>
      <vt:lpstr>Implémentation</vt:lpstr>
      <vt:lpstr>Implémentation</vt:lpstr>
      <vt:lpstr>Implémentation</vt:lpstr>
      <vt:lpstr>Mise en Application</vt:lpstr>
      <vt:lpstr>Mise en application</vt:lpstr>
      <vt:lpstr>Mise en application - MLP</vt:lpstr>
      <vt:lpstr>Mise en application - MLP</vt:lpstr>
      <vt:lpstr>Mise en application - MLP</vt:lpstr>
      <vt:lpstr>Mise en application - MLP</vt:lpstr>
      <vt:lpstr>Mise en application</vt:lpstr>
      <vt:lpstr>Mise en application - MLP</vt:lpstr>
      <vt:lpstr>Mise en application - MLP</vt:lpstr>
      <vt:lpstr>Mise en application - MLP</vt:lpstr>
      <vt:lpstr>Application</vt:lpstr>
      <vt:lpstr>Application</vt:lpstr>
      <vt:lpstr>Application</vt:lpstr>
      <vt:lpstr>Bilan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Guess my character</dc:title>
  <dc:creator>Leconte</dc:creator>
  <cp:lastModifiedBy>Leconte</cp:lastModifiedBy>
  <cp:revision>29</cp:revision>
  <dcterms:created xsi:type="dcterms:W3CDTF">2020-07-19T08:26:24Z</dcterms:created>
  <dcterms:modified xsi:type="dcterms:W3CDTF">2020-07-19T14:35:12Z</dcterms:modified>
</cp:coreProperties>
</file>